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handoutMasterIdLst>
    <p:handoutMasterId r:id="rId10"/>
  </p:handoutMasterIdLst>
  <p:sldIdLst>
    <p:sldId id="256" r:id="rId2"/>
    <p:sldId id="276" r:id="rId3"/>
    <p:sldId id="277" r:id="rId4"/>
    <p:sldId id="278" r:id="rId5"/>
    <p:sldId id="279" r:id="rId6"/>
    <p:sldId id="280" r:id="rId7"/>
    <p:sldId id="281" r:id="rId8"/>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A3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23" autoAdjust="0"/>
    <p:restoredTop sz="94660"/>
  </p:normalViewPr>
  <p:slideViewPr>
    <p:cSldViewPr snapToGrid="0">
      <p:cViewPr varScale="1">
        <p:scale>
          <a:sx n="47" d="100"/>
          <a:sy n="47" d="100"/>
        </p:scale>
        <p:origin x="48" y="9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sz="quarter" idx="1"/>
          </p:nvPr>
        </p:nvSpPr>
        <p:spPr>
          <a:xfrm>
            <a:off x="4008705" y="0"/>
            <a:ext cx="3066733" cy="469780"/>
          </a:xfrm>
          <a:prstGeom prst="rect">
            <a:avLst/>
          </a:prstGeom>
        </p:spPr>
        <p:txBody>
          <a:bodyPr vert="horz" lIns="93936" tIns="46968" rIns="93936" bIns="46968" rtlCol="0"/>
          <a:lstStyle>
            <a:lvl1pPr algn="r">
              <a:defRPr sz="1200"/>
            </a:lvl1pPr>
          </a:lstStyle>
          <a:p>
            <a:fld id="{F505510C-4B46-4FEF-AFC8-9BD6EBBF0201}" type="datetimeFigureOut">
              <a:rPr lang="en-US" smtClean="0"/>
              <a:t>10/25/2015</a:t>
            </a:fld>
            <a:endParaRPr lang="en-US"/>
          </a:p>
        </p:txBody>
      </p:sp>
      <p:sp>
        <p:nvSpPr>
          <p:cNvPr id="4" name="Footer Placeholder 3"/>
          <p:cNvSpPr>
            <a:spLocks noGrp="1"/>
          </p:cNvSpPr>
          <p:nvPr>
            <p:ph type="ftr" sz="quarter" idx="2"/>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5" name="Slide Number Placeholder 4"/>
          <p:cNvSpPr>
            <a:spLocks noGrp="1"/>
          </p:cNvSpPr>
          <p:nvPr>
            <p:ph type="sldNum" sz="quarter" idx="3"/>
          </p:nvPr>
        </p:nvSpPr>
        <p:spPr>
          <a:xfrm>
            <a:off x="4008705" y="8893297"/>
            <a:ext cx="3066733" cy="469779"/>
          </a:xfrm>
          <a:prstGeom prst="rect">
            <a:avLst/>
          </a:prstGeom>
        </p:spPr>
        <p:txBody>
          <a:bodyPr vert="horz" lIns="93936" tIns="46968" rIns="93936" bIns="46968" rtlCol="0" anchor="b"/>
          <a:lstStyle>
            <a:lvl1pPr algn="r">
              <a:defRPr sz="1200"/>
            </a:lvl1pPr>
          </a:lstStyle>
          <a:p>
            <a:fld id="{C2C595EE-3E17-403F-B929-CF50FB936668}" type="slidenum">
              <a:rPr lang="en-US" smtClean="0"/>
              <a:t>‹#›</a:t>
            </a:fld>
            <a:endParaRPr lang="en-US"/>
          </a:p>
        </p:txBody>
      </p:sp>
    </p:spTree>
    <p:extLst>
      <p:ext uri="{BB962C8B-B14F-4D97-AF65-F5344CB8AC3E}">
        <p14:creationId xmlns:p14="http://schemas.microsoft.com/office/powerpoint/2010/main" val="5770989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438" y="0"/>
            <a:ext cx="3067050" cy="469900"/>
          </a:xfrm>
          <a:prstGeom prst="rect">
            <a:avLst/>
          </a:prstGeom>
        </p:spPr>
        <p:txBody>
          <a:bodyPr vert="horz" lIns="91440" tIns="45720" rIns="91440" bIns="45720" rtlCol="0"/>
          <a:lstStyle>
            <a:lvl1pPr algn="r">
              <a:defRPr sz="1200"/>
            </a:lvl1pPr>
          </a:lstStyle>
          <a:p>
            <a:fld id="{8B15858A-0742-4D37-8F91-CFA59F95B2A0}" type="datetimeFigureOut">
              <a:rPr lang="en-US" smtClean="0"/>
              <a:t>10/25/2015</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8025" y="4505325"/>
            <a:ext cx="5661025" cy="36877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175"/>
            <a:ext cx="3067050" cy="469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438" y="8893175"/>
            <a:ext cx="3067050" cy="469900"/>
          </a:xfrm>
          <a:prstGeom prst="rect">
            <a:avLst/>
          </a:prstGeom>
        </p:spPr>
        <p:txBody>
          <a:bodyPr vert="horz" lIns="91440" tIns="45720" rIns="91440" bIns="45720" rtlCol="0" anchor="b"/>
          <a:lstStyle>
            <a:lvl1pPr algn="r">
              <a:defRPr sz="1200"/>
            </a:lvl1pPr>
          </a:lstStyle>
          <a:p>
            <a:fld id="{35063A5F-6A32-4451-AED4-8611944ADC63}" type="slidenum">
              <a:rPr lang="en-US" smtClean="0"/>
              <a:t>‹#›</a:t>
            </a:fld>
            <a:endParaRPr lang="en-US"/>
          </a:p>
        </p:txBody>
      </p:sp>
    </p:spTree>
    <p:extLst>
      <p:ext uri="{BB962C8B-B14F-4D97-AF65-F5344CB8AC3E}">
        <p14:creationId xmlns:p14="http://schemas.microsoft.com/office/powerpoint/2010/main" val="3292581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6EBC764C-3EAD-4D06-84BB-6EBBF324E3D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76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221044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5085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568435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190557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268328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7323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2589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666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408916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5E7B05-7E61-4C34-A757-0093FF30E2B5}" type="datetimeFigureOut">
              <a:rPr lang="en-US" smtClean="0"/>
              <a:t>10/25/2015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BC764C-3EAD-4D06-84BB-6EBBF324E3D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3652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F5E7B05-7E61-4C34-A757-0093FF30E2B5}"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810506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F5E7B05-7E61-4C34-A757-0093FF30E2B5}" type="datetimeFigureOut">
              <a:rPr lang="en-US" smtClean="0"/>
              <a:t>10/25/2015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BC764C-3EAD-4D06-84BB-6EBBF324E3D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87491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F5E7B05-7E61-4C34-A757-0093FF30E2B5}" type="datetimeFigureOut">
              <a:rPr lang="en-US" smtClean="0"/>
              <a:t>10/25/2015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BC764C-3EAD-4D06-84BB-6EBBF324E3D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94913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5E7B05-7E61-4C34-A757-0093FF30E2B5}" type="datetimeFigureOut">
              <a:rPr lang="en-US" smtClean="0"/>
              <a:t>10/25/2015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516692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157828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5E7B05-7E61-4C34-A757-0093FF30E2B5}" type="datetimeFigureOut">
              <a:rPr lang="en-US" smtClean="0"/>
              <a:t>10/25/2015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BC764C-3EAD-4D06-84BB-6EBBF324E3D6}" type="slidenum">
              <a:rPr lang="en-US" smtClean="0"/>
              <a:t>‹#›</a:t>
            </a:fld>
            <a:endParaRPr lang="en-US"/>
          </a:p>
        </p:txBody>
      </p:sp>
    </p:spTree>
    <p:extLst>
      <p:ext uri="{BB962C8B-B14F-4D97-AF65-F5344CB8AC3E}">
        <p14:creationId xmlns:p14="http://schemas.microsoft.com/office/powerpoint/2010/main" val="33655500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F5E7B05-7E61-4C34-A757-0093FF30E2B5}" type="datetimeFigureOut">
              <a:rPr lang="en-US" smtClean="0"/>
              <a:t>10/25/2015</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EBC764C-3EAD-4D06-84BB-6EBBF324E3D6}" type="slidenum">
              <a:rPr lang="en-US" smtClean="0"/>
              <a:t>‹#›</a:t>
            </a:fld>
            <a:endParaRPr lang="en-US"/>
          </a:p>
        </p:txBody>
      </p:sp>
    </p:spTree>
    <p:extLst>
      <p:ext uri="{BB962C8B-B14F-4D97-AF65-F5344CB8AC3E}">
        <p14:creationId xmlns:p14="http://schemas.microsoft.com/office/powerpoint/2010/main" val="38284388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z="4800" b="1" dirty="0" smtClean="0">
                <a:latin typeface="Century Gothic" panose="020B0502020202020204" pitchFamily="34" charset="0"/>
              </a:rPr>
              <a:t>Engine Performance</a:t>
            </a:r>
            <a:endParaRPr lang="en-US" sz="4800" b="1" dirty="0">
              <a:latin typeface="Century Gothic" panose="020B0502020202020204" pitchFamily="34" charset="0"/>
            </a:endParaRPr>
          </a:p>
        </p:txBody>
      </p:sp>
      <p:sp>
        <p:nvSpPr>
          <p:cNvPr id="3" name="Subtitle 2"/>
          <p:cNvSpPr>
            <a:spLocks noGrp="1"/>
          </p:cNvSpPr>
          <p:nvPr>
            <p:ph type="subTitle" idx="1"/>
          </p:nvPr>
        </p:nvSpPr>
        <p:spPr>
          <a:xfrm>
            <a:off x="1524000" y="6296890"/>
            <a:ext cx="9144000" cy="561109"/>
          </a:xfrm>
        </p:spPr>
        <p:txBody>
          <a:bodyPr/>
          <a:lstStyle/>
          <a:p>
            <a:r>
              <a:rPr lang="en-US" dirty="0" smtClean="0">
                <a:latin typeface="Century Gothic" panose="020B0502020202020204" pitchFamily="34" charset="0"/>
              </a:rPr>
              <a:t>Unit 3, Lesson </a:t>
            </a:r>
            <a:r>
              <a:rPr lang="en-US" dirty="0" smtClean="0">
                <a:latin typeface="Century Gothic" panose="020B0502020202020204" pitchFamily="34" charset="0"/>
              </a:rPr>
              <a:t>2</a:t>
            </a:r>
            <a:endParaRPr lang="en-US" dirty="0">
              <a:latin typeface="Century Gothic" panose="020B0502020202020204" pitchFamily="34" charset="0"/>
            </a:endParaRPr>
          </a:p>
        </p:txBody>
      </p:sp>
    </p:spTree>
    <p:extLst>
      <p:ext uri="{BB962C8B-B14F-4D97-AF65-F5344CB8AC3E}">
        <p14:creationId xmlns:p14="http://schemas.microsoft.com/office/powerpoint/2010/main" val="27180072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 of fuel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5"/>
          <p:cNvSpPr>
            <a:spLocks noGrp="1"/>
          </p:cNvSpPr>
          <p:nvPr>
            <p:ph idx="1"/>
          </p:nvPr>
        </p:nvSpPr>
        <p:spPr/>
        <p:txBody>
          <a:bodyPr>
            <a:normAutofit lnSpcReduction="10000"/>
          </a:bodyPr>
          <a:lstStyle/>
          <a:p>
            <a:pPr lvl="0"/>
            <a:r>
              <a:rPr lang="en-US" dirty="0"/>
              <a:t>The quality of fuel used in any motor vehicle engine is very important to its long life and proper operation.</a:t>
            </a:r>
          </a:p>
          <a:p>
            <a:pPr lvl="1"/>
            <a:r>
              <a:rPr lang="en-US" dirty="0"/>
              <a:t>Auto manufacturers today are recommending ethanol-blended gasoline for the vehicles they sell.</a:t>
            </a:r>
          </a:p>
          <a:p>
            <a:pPr lvl="2"/>
            <a:r>
              <a:rPr lang="en-US" dirty="0"/>
              <a:t>A survey revealed that nine out of ten auto dealers use ethanol-blended gasoline in their personal vehicles.</a:t>
            </a:r>
          </a:p>
          <a:p>
            <a:pPr lvl="2"/>
            <a:r>
              <a:rPr lang="en-US" dirty="0"/>
              <a:t>Customers surveyed reported benefits including: reduced knocking and pinging, improved gas mileage, better acceleration, and improved starting qualities.</a:t>
            </a:r>
          </a:p>
          <a:p>
            <a:pPr lvl="2"/>
            <a:r>
              <a:rPr lang="en-US" dirty="0"/>
              <a:t>Independent automotive technicians also trust their family cars to ethanol blends.</a:t>
            </a:r>
          </a:p>
        </p:txBody>
      </p:sp>
    </p:spTree>
    <p:extLst>
      <p:ext uri="{BB962C8B-B14F-4D97-AF65-F5344CB8AC3E}">
        <p14:creationId xmlns:p14="http://schemas.microsoft.com/office/powerpoint/2010/main" val="12160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Quality of fuel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6" name="Content Placeholder 5"/>
          <p:cNvSpPr>
            <a:spLocks noGrp="1"/>
          </p:cNvSpPr>
          <p:nvPr>
            <p:ph idx="1"/>
          </p:nvPr>
        </p:nvSpPr>
        <p:spPr/>
        <p:txBody>
          <a:bodyPr>
            <a:normAutofit/>
          </a:bodyPr>
          <a:lstStyle/>
          <a:p>
            <a:pPr lvl="1"/>
            <a:r>
              <a:rPr lang="en-US" dirty="0"/>
              <a:t>If the fuel is not right for the air temperature or if fuel changes to a vapor incorrectly, drivability will suffer.</a:t>
            </a:r>
          </a:p>
          <a:p>
            <a:pPr lvl="1"/>
            <a:r>
              <a:rPr lang="en-US" dirty="0"/>
              <a:t>Gasoline is most commonly rated based on their </a:t>
            </a:r>
            <a:r>
              <a:rPr lang="en-US" b="1" i="1" dirty="0"/>
              <a:t>Antiknock Index </a:t>
            </a:r>
            <a:r>
              <a:rPr lang="en-US" dirty="0"/>
              <a:t>(AKI), a measure of octane quality. The AKI is a measure of a fuel's ability to resist engine knock (ping).</a:t>
            </a:r>
          </a:p>
          <a:p>
            <a:pPr lvl="2"/>
            <a:r>
              <a:rPr lang="en-US" dirty="0"/>
              <a:t>A typical average octane number of 87 would contain a research octane of 92 and a motor octane of 82.</a:t>
            </a:r>
          </a:p>
          <a:p>
            <a:pPr lvl="2"/>
            <a:r>
              <a:rPr lang="en-US" dirty="0"/>
              <a:t>Different blends can affect engines differently, depending on the octane requirement of that particular engine, and explains why engines can perform differently with a change of fuel.</a:t>
            </a:r>
          </a:p>
          <a:p>
            <a:pPr lvl="2"/>
            <a:r>
              <a:rPr lang="en-US" dirty="0"/>
              <a:t>Ethanol is believed to reduce engine knocking at the E10 blend.</a:t>
            </a:r>
          </a:p>
        </p:txBody>
      </p:sp>
    </p:spTree>
    <p:extLst>
      <p:ext uri="{BB962C8B-B14F-4D97-AF65-F5344CB8AC3E}">
        <p14:creationId xmlns:p14="http://schemas.microsoft.com/office/powerpoint/2010/main" val="1734007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to vehicle engines beyond environmental and price influences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a:bodyPr>
          <a:lstStyle/>
          <a:p>
            <a:pPr lvl="1"/>
            <a:r>
              <a:rPr lang="en-US" sz="2200" dirty="0"/>
              <a:t>Ethanol is a good cleaning agent. In newer vehicles it helps keep the engine clean. In older vehicles it can sometimes loosen contaminants and residues that have already been deposited in a vehicle’s fuel delivery system. Occasionally, these loosened materials collect in the fuel filter, and can then be removed simply by changing the fuel filter.</a:t>
            </a:r>
          </a:p>
          <a:p>
            <a:pPr lvl="1"/>
            <a:r>
              <a:rPr lang="en-US" sz="2200" dirty="0"/>
              <a:t>All alcohols have the ability to absorb water. Condensation of water in the fuel system is absorbed and does not have the opportunity to collect and freeze. Since ethanol blends contain at least 10 percent ethanol, they are able to absorb water and eliminate the need for adding a gas-line antifreeze in </a:t>
            </a:r>
            <a:r>
              <a:rPr lang="en-US" sz="2200" dirty="0" smtClean="0"/>
              <a:t>winter</a:t>
            </a:r>
            <a:endParaRPr lang="en-US" sz="2200" dirty="0"/>
          </a:p>
        </p:txBody>
      </p:sp>
    </p:spTree>
    <p:extLst>
      <p:ext uri="{BB962C8B-B14F-4D97-AF65-F5344CB8AC3E}">
        <p14:creationId xmlns:p14="http://schemas.microsoft.com/office/powerpoint/2010/main" val="1556644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Benefits to vehicle engines beyond environmental and price influences</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fontScale="85000" lnSpcReduction="20000"/>
          </a:bodyPr>
          <a:lstStyle/>
          <a:p>
            <a:pPr lvl="1"/>
            <a:r>
              <a:rPr lang="en-US" sz="2400" dirty="0"/>
              <a:t>Ethanol is a fuel for old and new engine technology. Automotive engines older than 1969 with non-hardened valve seats may need a lead substitute added to gasoline or ethanol blends to prevent premature valve seat wear. Valve burning is decreased when ethanol blends are used because ethanol burns cooler than ordinary unleaded gasoline. Many high performance racing engines use pure alcohol for that reason.</a:t>
            </a:r>
          </a:p>
          <a:p>
            <a:pPr lvl="1"/>
            <a:r>
              <a:rPr lang="en-US" sz="2400" dirty="0"/>
              <a:t>Modern computerized vehicles of today, when operating correctly, will perform better than non-computer equipped vehicles. Improved performance is due to the vehicle’s computerized fuel system being able to make adjustments with changes in operating conditions or fuel type.</a:t>
            </a:r>
          </a:p>
          <a:p>
            <a:pPr lvl="1"/>
            <a:r>
              <a:rPr lang="en-US" sz="2400" dirty="0"/>
              <a:t>Some of the chemicals used to manufacture gasoline, such as olefins, have been identified as a cause of deposits on port fuel injectors. Most gasoline contains detergent additives that are designed to prevent fuel injector and valve deposits.</a:t>
            </a:r>
          </a:p>
        </p:txBody>
      </p:sp>
    </p:spTree>
    <p:extLst>
      <p:ext uri="{BB962C8B-B14F-4D97-AF65-F5344CB8AC3E}">
        <p14:creationId xmlns:p14="http://schemas.microsoft.com/office/powerpoint/2010/main" val="13670728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Ensure proper engine operation and keep fuel costs minimal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a:bodyPr>
          <a:lstStyle/>
          <a:p>
            <a:pPr lvl="1"/>
            <a:r>
              <a:rPr lang="en-US" sz="2400" dirty="0" smtClean="0"/>
              <a:t>Purchase </a:t>
            </a:r>
            <a:r>
              <a:rPr lang="en-US" sz="2400" dirty="0"/>
              <a:t>fuel from a busy station to be sure fuel is fresh and less likely to be contaminated with moisture.</a:t>
            </a:r>
          </a:p>
          <a:p>
            <a:pPr lvl="1"/>
            <a:r>
              <a:rPr lang="en-US" sz="2400" dirty="0" smtClean="0"/>
              <a:t>Keep </a:t>
            </a:r>
            <a:r>
              <a:rPr lang="en-US" sz="2400" dirty="0"/>
              <a:t>the fuel tank above one-quarter full, especially during cold weather, to help reduce condensed moisture and gas line freeze-up.</a:t>
            </a:r>
          </a:p>
        </p:txBody>
      </p:sp>
    </p:spTree>
    <p:extLst>
      <p:ext uri="{BB962C8B-B14F-4D97-AF65-F5344CB8AC3E}">
        <p14:creationId xmlns:p14="http://schemas.microsoft.com/office/powerpoint/2010/main" val="39596510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Ensure proper engine operation and keep fuel costs minimal</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64140" y="273124"/>
            <a:ext cx="1638739" cy="956113"/>
          </a:xfrm>
          <a:prstGeom prst="rect">
            <a:avLst/>
          </a:prstGeom>
          <a:ln w="3175" cap="sq">
            <a:solidFill>
              <a:srgbClr val="000000"/>
            </a:solidFill>
            <a:prstDash val="solid"/>
            <a:miter lim="800000"/>
          </a:ln>
          <a:effectLst>
            <a:outerShdw blurRad="50800" dist="38100" dir="2700000" algn="tl" rotWithShape="0">
              <a:srgbClr val="000000">
                <a:alpha val="43000"/>
              </a:srgbClr>
            </a:outerShdw>
          </a:effectLst>
        </p:spPr>
      </p:pic>
      <p:sp>
        <p:nvSpPr>
          <p:cNvPr id="3" name="Content Placeholder 2"/>
          <p:cNvSpPr>
            <a:spLocks noGrp="1"/>
          </p:cNvSpPr>
          <p:nvPr>
            <p:ph idx="1"/>
          </p:nvPr>
        </p:nvSpPr>
        <p:spPr/>
        <p:txBody>
          <a:bodyPr>
            <a:normAutofit/>
          </a:bodyPr>
          <a:lstStyle/>
          <a:p>
            <a:pPr lvl="1"/>
            <a:r>
              <a:rPr lang="en-US" sz="2400" dirty="0"/>
              <a:t>Do not purchase a fuel with a higher octane rating than is necessary.</a:t>
            </a:r>
          </a:p>
          <a:p>
            <a:pPr lvl="1"/>
            <a:r>
              <a:rPr lang="en-US" sz="2400" dirty="0"/>
              <a:t>Do not purchase fuel from a retail outlet when a tanker truck is filling the storage tanks. Dirt, rust, and water may be stirred up.</a:t>
            </a:r>
          </a:p>
          <a:p>
            <a:pPr lvl="1"/>
            <a:r>
              <a:rPr lang="en-US" sz="2400" dirty="0"/>
              <a:t>Do not overfill the gas tank. After the nozzle clicks off, add just enough fuel to round up to the next dime. This will prevent damage to the vehicle’s fuel evaporative system.</a:t>
            </a:r>
          </a:p>
        </p:txBody>
      </p:sp>
    </p:spTree>
    <p:extLst>
      <p:ext uri="{BB962C8B-B14F-4D97-AF65-F5344CB8AC3E}">
        <p14:creationId xmlns:p14="http://schemas.microsoft.com/office/powerpoint/2010/main" val="29897509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2023</TotalTime>
  <Words>650</Words>
  <Application>Microsoft Office PowerPoint</Application>
  <PresentationFormat>Widescreen</PresentationFormat>
  <Paragraphs>28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Garamond</vt:lpstr>
      <vt:lpstr>Organic</vt:lpstr>
      <vt:lpstr>Engine Performance</vt:lpstr>
      <vt:lpstr>Quality of fuel</vt:lpstr>
      <vt:lpstr>Quality of fuel</vt:lpstr>
      <vt:lpstr>Benefits to vehicle engines beyond environmental and price influences</vt:lpstr>
      <vt:lpstr>Benefits to vehicle engines beyond environmental and price influences</vt:lpstr>
      <vt:lpstr>Ensure proper engine operation and keep fuel costs minimal</vt:lpstr>
      <vt:lpstr>Ensure proper engine operation and keep fuel costs minimal</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Educating Iowans with a focus on youth regarding  the breadth and global significance of agriculture.</dc:title>
  <dc:creator>Will Fett</dc:creator>
  <cp:lastModifiedBy>Will Fett</cp:lastModifiedBy>
  <cp:revision>79</cp:revision>
  <cp:lastPrinted>2015-02-23T11:22:58Z</cp:lastPrinted>
  <dcterms:created xsi:type="dcterms:W3CDTF">2015-02-17T22:12:25Z</dcterms:created>
  <dcterms:modified xsi:type="dcterms:W3CDTF">2015-10-25T16:49:18Z</dcterms:modified>
</cp:coreProperties>
</file>